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2" r:id="rId2"/>
    <p:sldId id="258" r:id="rId3"/>
    <p:sldId id="260" r:id="rId4"/>
    <p:sldId id="261" r:id="rId5"/>
    <p:sldId id="264" r:id="rId6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161E"/>
    <a:srgbClr val="CE161E"/>
    <a:srgbClr val="CF171E"/>
    <a:srgbClr val="CA62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1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1824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54B5DC-B942-4F47-AD4E-D0EF469D298B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FF86B-8294-44B9-B00E-1AEF52232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8806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4BD2D2-0636-4588-B8EE-962B315A80A1}" type="datetimeFigureOut">
              <a:rPr lang="en-US" smtClean="0"/>
              <a:t>3/3/2017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82C6BB-351A-4B12-AB1E-90903925E4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778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30" y="2453855"/>
            <a:ext cx="8185607" cy="1470025"/>
          </a:xfrm>
        </p:spPr>
        <p:txBody>
          <a:bodyPr/>
          <a:lstStyle>
            <a:lvl1pPr algn="l">
              <a:defRPr>
                <a:solidFill>
                  <a:srgbClr val="CF171E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31" y="4089672"/>
            <a:ext cx="8185606" cy="1354575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6669088"/>
            <a:ext cx="9144000" cy="188912"/>
          </a:xfrm>
          <a:prstGeom prst="rect">
            <a:avLst/>
          </a:prstGeom>
          <a:solidFill>
            <a:srgbClr val="CE16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TextBox 15"/>
          <p:cNvSpPr txBox="1">
            <a:spLocks noChangeArrowheads="1"/>
          </p:cNvSpPr>
          <p:nvPr userDrawn="1"/>
        </p:nvSpPr>
        <p:spPr bwMode="auto">
          <a:xfrm>
            <a:off x="7220310" y="6669088"/>
            <a:ext cx="192369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r>
              <a:rPr lang="en-GB" sz="800" dirty="0" smtClean="0">
                <a:solidFill>
                  <a:schemeClr val="bg1"/>
                </a:solidFill>
              </a:rPr>
              <a:t>April 27th</a:t>
            </a:r>
            <a:r>
              <a:rPr lang="en-GB" sz="800" baseline="0" dirty="0" smtClean="0">
                <a:solidFill>
                  <a:schemeClr val="bg1"/>
                </a:solidFill>
              </a:rPr>
              <a:t>, </a:t>
            </a:r>
            <a:r>
              <a:rPr lang="en-GB" sz="800" baseline="0" dirty="0" smtClean="0">
                <a:solidFill>
                  <a:schemeClr val="bg1"/>
                </a:solidFill>
              </a:rPr>
              <a:t>2017 </a:t>
            </a:r>
            <a:r>
              <a:rPr lang="en-GB" sz="800" dirty="0" smtClean="0">
                <a:solidFill>
                  <a:schemeClr val="bg1"/>
                </a:solidFill>
              </a:rPr>
              <a:t>| </a:t>
            </a:r>
            <a:r>
              <a:rPr lang="en-GB" sz="800" dirty="0" smtClean="0">
                <a:solidFill>
                  <a:schemeClr val="bg1"/>
                </a:solidFill>
              </a:rPr>
              <a:t>Troy</a:t>
            </a:r>
            <a:endParaRPr lang="en-GB" sz="8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 userDrawn="1"/>
        </p:nvSpPr>
        <p:spPr bwMode="auto">
          <a:xfrm>
            <a:off x="0" y="6663027"/>
            <a:ext cx="914399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800" b="1" dirty="0" smtClean="0">
                <a:solidFill>
                  <a:schemeClr val="bg1"/>
                </a:solidFill>
              </a:rPr>
              <a:t>Engineering Analysis &amp; Simulation in the Automotive Industry: Electrification &amp; Advanced Lightweighting Techniques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 userDrawn="1"/>
        </p:nvSpPr>
        <p:spPr bwMode="auto">
          <a:xfrm>
            <a:off x="31547" y="6648128"/>
            <a:ext cx="167081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GB" sz="800" dirty="0" smtClean="0">
                <a:solidFill>
                  <a:schemeClr val="bg1"/>
                </a:solidFill>
              </a:rPr>
              <a:t>nafems.org/americas</a:t>
            </a:r>
            <a:endParaRPr lang="en-GB" sz="8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585" y="0"/>
            <a:ext cx="3324414" cy="989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2353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72" b="31291"/>
          <a:stretch/>
        </p:blipFill>
        <p:spPr>
          <a:xfrm rot="16200000">
            <a:off x="3426817" y="995714"/>
            <a:ext cx="6712904" cy="47214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408" y="274637"/>
            <a:ext cx="7963509" cy="1143000"/>
          </a:xfr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GB" sz="3600" kern="1200" dirty="0">
                <a:solidFill>
                  <a:srgbClr val="D72929"/>
                </a:solidFill>
                <a:latin typeface="Century Gothic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408" y="1600201"/>
            <a:ext cx="8238392" cy="4525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77820" y="6343132"/>
            <a:ext cx="874440" cy="365125"/>
          </a:xfrm>
        </p:spPr>
        <p:txBody>
          <a:bodyPr/>
          <a:lstStyle>
            <a:lvl1pPr algn="ctr">
              <a:defRPr/>
            </a:lvl1pPr>
          </a:lstStyle>
          <a:p>
            <a:fld id="{33E9EC35-AD31-4AB2-93A8-D6F93F11AE1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669088"/>
            <a:ext cx="9144000" cy="188912"/>
          </a:xfrm>
          <a:prstGeom prst="rect">
            <a:avLst/>
          </a:prstGeom>
          <a:solidFill>
            <a:srgbClr val="CE16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TextBox 10"/>
          <p:cNvSpPr txBox="1">
            <a:spLocks noChangeArrowheads="1"/>
          </p:cNvSpPr>
          <p:nvPr userDrawn="1"/>
        </p:nvSpPr>
        <p:spPr bwMode="auto">
          <a:xfrm>
            <a:off x="7220310" y="6669088"/>
            <a:ext cx="192369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r>
              <a:rPr lang="en-GB" sz="800" dirty="0" smtClean="0">
                <a:solidFill>
                  <a:schemeClr val="bg1"/>
                </a:solidFill>
              </a:rPr>
              <a:t>April 27th</a:t>
            </a:r>
            <a:r>
              <a:rPr lang="en-GB" sz="800" baseline="0" dirty="0" smtClean="0">
                <a:solidFill>
                  <a:schemeClr val="bg1"/>
                </a:solidFill>
              </a:rPr>
              <a:t>, </a:t>
            </a:r>
            <a:r>
              <a:rPr lang="en-GB" sz="800" baseline="0" dirty="0" smtClean="0">
                <a:solidFill>
                  <a:schemeClr val="bg1"/>
                </a:solidFill>
              </a:rPr>
              <a:t>2017 </a:t>
            </a:r>
            <a:r>
              <a:rPr lang="en-GB" sz="800" dirty="0" smtClean="0">
                <a:solidFill>
                  <a:schemeClr val="bg1"/>
                </a:solidFill>
              </a:rPr>
              <a:t>| </a:t>
            </a:r>
            <a:r>
              <a:rPr lang="en-GB" sz="800" dirty="0" smtClean="0">
                <a:solidFill>
                  <a:schemeClr val="bg1"/>
                </a:solidFill>
              </a:rPr>
              <a:t>Troy</a:t>
            </a:r>
            <a:endParaRPr lang="en-GB" sz="8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 userDrawn="1"/>
        </p:nvSpPr>
        <p:spPr bwMode="auto">
          <a:xfrm>
            <a:off x="0" y="6663027"/>
            <a:ext cx="914399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800" b="1" dirty="0" smtClean="0">
                <a:solidFill>
                  <a:schemeClr val="bg1"/>
                </a:solidFill>
              </a:rPr>
              <a:t>Engineering Analysis &amp; Simulation in the Automotive Industry: Electrification &amp; Advanced Lightweighting Techniques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 userDrawn="1"/>
        </p:nvSpPr>
        <p:spPr bwMode="auto">
          <a:xfrm>
            <a:off x="31547" y="6648128"/>
            <a:ext cx="167081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GB" sz="800" dirty="0" smtClean="0">
                <a:solidFill>
                  <a:schemeClr val="bg1"/>
                </a:solidFill>
              </a:rPr>
              <a:t>nafems.org/americas</a:t>
            </a:r>
            <a:endParaRPr lang="en-GB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546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72" b="31291"/>
          <a:stretch/>
        </p:blipFill>
        <p:spPr>
          <a:xfrm rot="16200000">
            <a:off x="3303240" y="1017239"/>
            <a:ext cx="6858000" cy="482352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77820" y="6343132"/>
            <a:ext cx="874440" cy="365125"/>
          </a:xfrm>
        </p:spPr>
        <p:txBody>
          <a:bodyPr/>
          <a:lstStyle>
            <a:lvl1pPr algn="ctr">
              <a:defRPr/>
            </a:lvl1pPr>
          </a:lstStyle>
          <a:p>
            <a:fld id="{33E9EC35-AD31-4AB2-93A8-D6F93F11AE1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extBox 14"/>
          <p:cNvSpPr txBox="1">
            <a:spLocks noChangeArrowheads="1"/>
          </p:cNvSpPr>
          <p:nvPr userDrawn="1"/>
        </p:nvSpPr>
        <p:spPr bwMode="auto">
          <a:xfrm>
            <a:off x="7220310" y="6669088"/>
            <a:ext cx="192369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r>
              <a:rPr lang="en-GB" sz="900" smtClean="0">
                <a:solidFill>
                  <a:schemeClr val="bg1"/>
                </a:solidFill>
              </a:rPr>
              <a:t>March 28</a:t>
            </a:r>
            <a:r>
              <a:rPr lang="en-GB" sz="900" baseline="30000" smtClean="0">
                <a:solidFill>
                  <a:schemeClr val="bg1"/>
                </a:solidFill>
              </a:rPr>
              <a:t>th</a:t>
            </a:r>
            <a:r>
              <a:rPr lang="en-GB" sz="900" smtClean="0">
                <a:solidFill>
                  <a:schemeClr val="bg1"/>
                </a:solidFill>
              </a:rPr>
              <a:t>-29</a:t>
            </a:r>
            <a:r>
              <a:rPr lang="en-GB" sz="900" baseline="30000" smtClean="0">
                <a:solidFill>
                  <a:schemeClr val="bg1"/>
                </a:solidFill>
              </a:rPr>
              <a:t>th</a:t>
            </a:r>
            <a:r>
              <a:rPr lang="en-GB" sz="900" baseline="0" smtClean="0">
                <a:solidFill>
                  <a:schemeClr val="bg1"/>
                </a:solidFill>
              </a:rPr>
              <a:t>, 2017 </a:t>
            </a:r>
            <a:r>
              <a:rPr lang="en-GB" sz="900" smtClean="0">
                <a:solidFill>
                  <a:schemeClr val="bg1"/>
                </a:solidFill>
              </a:rPr>
              <a:t>| Columbus</a:t>
            </a:r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 userDrawn="1"/>
        </p:nvSpPr>
        <p:spPr bwMode="auto">
          <a:xfrm>
            <a:off x="0" y="6669088"/>
            <a:ext cx="914399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900" b="1" smtClean="0">
                <a:solidFill>
                  <a:schemeClr val="bg1"/>
                </a:solidFill>
              </a:rPr>
              <a:t>Multiscale and Multiphysics Modeling &amp; Simulation - Innovation Enabling Technologies</a:t>
            </a:r>
            <a:endParaRPr lang="en-GB" sz="9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 userDrawn="1"/>
        </p:nvSpPr>
        <p:spPr bwMode="auto">
          <a:xfrm>
            <a:off x="31547" y="6648128"/>
            <a:ext cx="167081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GB" sz="900" dirty="0" smtClean="0">
                <a:solidFill>
                  <a:schemeClr val="bg1"/>
                </a:solidFill>
              </a:rPr>
              <a:t>nafems.org/americas</a:t>
            </a:r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6669088"/>
            <a:ext cx="9144000" cy="188912"/>
          </a:xfrm>
          <a:prstGeom prst="rect">
            <a:avLst/>
          </a:prstGeom>
          <a:solidFill>
            <a:srgbClr val="CE16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TextBox 11"/>
          <p:cNvSpPr txBox="1">
            <a:spLocks noChangeArrowheads="1"/>
          </p:cNvSpPr>
          <p:nvPr userDrawn="1"/>
        </p:nvSpPr>
        <p:spPr bwMode="auto">
          <a:xfrm>
            <a:off x="7220310" y="6669088"/>
            <a:ext cx="192369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r>
              <a:rPr lang="en-GB" sz="800" dirty="0" smtClean="0">
                <a:solidFill>
                  <a:schemeClr val="bg1"/>
                </a:solidFill>
              </a:rPr>
              <a:t>April 27th</a:t>
            </a:r>
            <a:r>
              <a:rPr lang="en-GB" sz="800" baseline="0" dirty="0" smtClean="0">
                <a:solidFill>
                  <a:schemeClr val="bg1"/>
                </a:solidFill>
              </a:rPr>
              <a:t>, </a:t>
            </a:r>
            <a:r>
              <a:rPr lang="en-GB" sz="800" baseline="0" dirty="0" smtClean="0">
                <a:solidFill>
                  <a:schemeClr val="bg1"/>
                </a:solidFill>
              </a:rPr>
              <a:t>2017 </a:t>
            </a:r>
            <a:r>
              <a:rPr lang="en-GB" sz="800" dirty="0" smtClean="0">
                <a:solidFill>
                  <a:schemeClr val="bg1"/>
                </a:solidFill>
              </a:rPr>
              <a:t>| </a:t>
            </a:r>
            <a:r>
              <a:rPr lang="en-GB" sz="800" dirty="0" smtClean="0">
                <a:solidFill>
                  <a:schemeClr val="bg1"/>
                </a:solidFill>
              </a:rPr>
              <a:t>Troy</a:t>
            </a:r>
            <a:endParaRPr lang="en-GB" sz="8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 userDrawn="1"/>
        </p:nvSpPr>
        <p:spPr bwMode="auto">
          <a:xfrm>
            <a:off x="0" y="6663027"/>
            <a:ext cx="914399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800" b="1" dirty="0" smtClean="0">
                <a:solidFill>
                  <a:schemeClr val="bg1"/>
                </a:solidFill>
              </a:rPr>
              <a:t>Engineering Analysis &amp; Simulation in the Automotive Industry: Electrification &amp; Advanced Lightweighting Techniques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 userDrawn="1"/>
        </p:nvSpPr>
        <p:spPr bwMode="auto">
          <a:xfrm>
            <a:off x="31547" y="6648128"/>
            <a:ext cx="167081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GB" sz="800" dirty="0" smtClean="0">
                <a:solidFill>
                  <a:schemeClr val="bg1"/>
                </a:solidFill>
              </a:rPr>
              <a:t>nafems.org/americas</a:t>
            </a:r>
            <a:endParaRPr lang="en-GB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651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72" b="31291"/>
          <a:stretch/>
        </p:blipFill>
        <p:spPr>
          <a:xfrm rot="16200000">
            <a:off x="3303240" y="1017239"/>
            <a:ext cx="6858000" cy="482352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77820" y="6343132"/>
            <a:ext cx="874440" cy="365125"/>
          </a:xfrm>
        </p:spPr>
        <p:txBody>
          <a:bodyPr/>
          <a:lstStyle>
            <a:lvl1pPr algn="ctr">
              <a:defRPr/>
            </a:lvl1pPr>
          </a:lstStyle>
          <a:p>
            <a:fld id="{33E9EC35-AD31-4AB2-93A8-D6F93F11AE1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7" name="TextBox 16"/>
          <p:cNvSpPr txBox="1">
            <a:spLocks noChangeArrowheads="1"/>
          </p:cNvSpPr>
          <p:nvPr userDrawn="1"/>
        </p:nvSpPr>
        <p:spPr bwMode="auto">
          <a:xfrm>
            <a:off x="7220310" y="6669088"/>
            <a:ext cx="192369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r>
              <a:rPr lang="en-GB" sz="900" smtClean="0">
                <a:solidFill>
                  <a:schemeClr val="bg1"/>
                </a:solidFill>
              </a:rPr>
              <a:t>March 28</a:t>
            </a:r>
            <a:r>
              <a:rPr lang="en-GB" sz="900" baseline="30000" smtClean="0">
                <a:solidFill>
                  <a:schemeClr val="bg1"/>
                </a:solidFill>
              </a:rPr>
              <a:t>th</a:t>
            </a:r>
            <a:r>
              <a:rPr lang="en-GB" sz="900" smtClean="0">
                <a:solidFill>
                  <a:schemeClr val="bg1"/>
                </a:solidFill>
              </a:rPr>
              <a:t>-29</a:t>
            </a:r>
            <a:r>
              <a:rPr lang="en-GB" sz="900" baseline="30000" smtClean="0">
                <a:solidFill>
                  <a:schemeClr val="bg1"/>
                </a:solidFill>
              </a:rPr>
              <a:t>th</a:t>
            </a:r>
            <a:r>
              <a:rPr lang="en-GB" sz="900" baseline="0" smtClean="0">
                <a:solidFill>
                  <a:schemeClr val="bg1"/>
                </a:solidFill>
              </a:rPr>
              <a:t>, 2017 </a:t>
            </a:r>
            <a:r>
              <a:rPr lang="en-GB" sz="900" smtClean="0">
                <a:solidFill>
                  <a:schemeClr val="bg1"/>
                </a:solidFill>
              </a:rPr>
              <a:t>| Columbus</a:t>
            </a:r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 userDrawn="1"/>
        </p:nvSpPr>
        <p:spPr bwMode="auto">
          <a:xfrm>
            <a:off x="0" y="6669088"/>
            <a:ext cx="914399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900" b="1" smtClean="0">
                <a:solidFill>
                  <a:schemeClr val="bg1"/>
                </a:solidFill>
              </a:rPr>
              <a:t>Multiscale and Multiphysics Modeling &amp; Simulation - Innovation Enabling Technologies</a:t>
            </a:r>
            <a:endParaRPr lang="en-GB" sz="900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 userDrawn="1"/>
        </p:nvSpPr>
        <p:spPr bwMode="auto">
          <a:xfrm>
            <a:off x="31547" y="6648128"/>
            <a:ext cx="167081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GB" sz="900" dirty="0" smtClean="0">
                <a:solidFill>
                  <a:schemeClr val="bg1"/>
                </a:solidFill>
              </a:rPr>
              <a:t>nafems.org/americas</a:t>
            </a:r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6669088"/>
            <a:ext cx="9144000" cy="188912"/>
          </a:xfrm>
          <a:prstGeom prst="rect">
            <a:avLst/>
          </a:prstGeom>
          <a:solidFill>
            <a:srgbClr val="CE16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TextBox 13"/>
          <p:cNvSpPr txBox="1">
            <a:spLocks noChangeArrowheads="1"/>
          </p:cNvSpPr>
          <p:nvPr userDrawn="1"/>
        </p:nvSpPr>
        <p:spPr bwMode="auto">
          <a:xfrm>
            <a:off x="7220310" y="6669088"/>
            <a:ext cx="192369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r>
              <a:rPr lang="en-GB" sz="800" dirty="0" smtClean="0">
                <a:solidFill>
                  <a:schemeClr val="bg1"/>
                </a:solidFill>
              </a:rPr>
              <a:t>April 27th</a:t>
            </a:r>
            <a:r>
              <a:rPr lang="en-GB" sz="800" baseline="0" dirty="0" smtClean="0">
                <a:solidFill>
                  <a:schemeClr val="bg1"/>
                </a:solidFill>
              </a:rPr>
              <a:t>, </a:t>
            </a:r>
            <a:r>
              <a:rPr lang="en-GB" sz="800" baseline="0" dirty="0" smtClean="0">
                <a:solidFill>
                  <a:schemeClr val="bg1"/>
                </a:solidFill>
              </a:rPr>
              <a:t>2017 </a:t>
            </a:r>
            <a:r>
              <a:rPr lang="en-GB" sz="800" dirty="0" smtClean="0">
                <a:solidFill>
                  <a:schemeClr val="bg1"/>
                </a:solidFill>
              </a:rPr>
              <a:t>| </a:t>
            </a:r>
            <a:r>
              <a:rPr lang="en-GB" sz="800" dirty="0" smtClean="0">
                <a:solidFill>
                  <a:schemeClr val="bg1"/>
                </a:solidFill>
              </a:rPr>
              <a:t>Troy</a:t>
            </a:r>
            <a:endParaRPr lang="en-GB" sz="8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 userDrawn="1"/>
        </p:nvSpPr>
        <p:spPr bwMode="auto">
          <a:xfrm>
            <a:off x="0" y="6663027"/>
            <a:ext cx="914399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800" b="1" dirty="0" smtClean="0">
                <a:solidFill>
                  <a:schemeClr val="bg1"/>
                </a:solidFill>
              </a:rPr>
              <a:t>Engineering Analysis &amp; Simulation in the Automotive Industry: Electrification &amp; Advanced Lightweighting Techniques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 userDrawn="1"/>
        </p:nvSpPr>
        <p:spPr bwMode="auto">
          <a:xfrm>
            <a:off x="31547" y="6648128"/>
            <a:ext cx="167081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GB" sz="800" dirty="0" smtClean="0">
                <a:solidFill>
                  <a:schemeClr val="bg1"/>
                </a:solidFill>
              </a:rPr>
              <a:t>nafems.org/americas</a:t>
            </a:r>
            <a:endParaRPr lang="en-GB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219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72" b="31291"/>
          <a:stretch/>
        </p:blipFill>
        <p:spPr>
          <a:xfrm rot="16200000">
            <a:off x="3303240" y="1017239"/>
            <a:ext cx="6858000" cy="4823521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77820" y="6343132"/>
            <a:ext cx="874440" cy="365125"/>
          </a:xfrm>
        </p:spPr>
        <p:txBody>
          <a:bodyPr/>
          <a:lstStyle>
            <a:lvl1pPr algn="ctr">
              <a:defRPr/>
            </a:lvl1pPr>
          </a:lstStyle>
          <a:p>
            <a:fld id="{33E9EC35-AD31-4AB2-93A8-D6F93F11AE1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722314" y="4406900"/>
            <a:ext cx="7772400" cy="1470025"/>
          </a:xfrm>
        </p:spPr>
        <p:txBody>
          <a:bodyPr>
            <a:normAutofit/>
          </a:bodyPr>
          <a:lstStyle>
            <a:lvl1pPr algn="l">
              <a:defRPr sz="4000">
                <a:solidFill>
                  <a:srgbClr val="CF171E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5" name="TextBox 14"/>
          <p:cNvSpPr txBox="1">
            <a:spLocks noChangeArrowheads="1"/>
          </p:cNvSpPr>
          <p:nvPr userDrawn="1"/>
        </p:nvSpPr>
        <p:spPr bwMode="auto">
          <a:xfrm>
            <a:off x="7220310" y="6669088"/>
            <a:ext cx="192369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r>
              <a:rPr lang="en-GB" sz="900" smtClean="0">
                <a:solidFill>
                  <a:schemeClr val="bg1"/>
                </a:solidFill>
              </a:rPr>
              <a:t>March 28</a:t>
            </a:r>
            <a:r>
              <a:rPr lang="en-GB" sz="900" baseline="30000" smtClean="0">
                <a:solidFill>
                  <a:schemeClr val="bg1"/>
                </a:solidFill>
              </a:rPr>
              <a:t>th</a:t>
            </a:r>
            <a:r>
              <a:rPr lang="en-GB" sz="900" smtClean="0">
                <a:solidFill>
                  <a:schemeClr val="bg1"/>
                </a:solidFill>
              </a:rPr>
              <a:t>-29</a:t>
            </a:r>
            <a:r>
              <a:rPr lang="en-GB" sz="900" baseline="30000" smtClean="0">
                <a:solidFill>
                  <a:schemeClr val="bg1"/>
                </a:solidFill>
              </a:rPr>
              <a:t>th</a:t>
            </a:r>
            <a:r>
              <a:rPr lang="en-GB" sz="900" baseline="0" smtClean="0">
                <a:solidFill>
                  <a:schemeClr val="bg1"/>
                </a:solidFill>
              </a:rPr>
              <a:t>, 2017 </a:t>
            </a:r>
            <a:r>
              <a:rPr lang="en-GB" sz="900" smtClean="0">
                <a:solidFill>
                  <a:schemeClr val="bg1"/>
                </a:solidFill>
              </a:rPr>
              <a:t>| Columbus</a:t>
            </a:r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 userDrawn="1"/>
        </p:nvSpPr>
        <p:spPr bwMode="auto">
          <a:xfrm>
            <a:off x="0" y="6669088"/>
            <a:ext cx="914399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900" b="1" smtClean="0">
                <a:solidFill>
                  <a:schemeClr val="bg1"/>
                </a:solidFill>
              </a:rPr>
              <a:t>Multiscale and Multiphysics Modeling &amp; Simulation - Innovation Enabling Technologies</a:t>
            </a:r>
            <a:endParaRPr lang="en-GB" sz="900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6669088"/>
            <a:ext cx="9144000" cy="188912"/>
          </a:xfrm>
          <a:prstGeom prst="rect">
            <a:avLst/>
          </a:prstGeom>
          <a:solidFill>
            <a:srgbClr val="CE16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TextBox 10"/>
          <p:cNvSpPr txBox="1">
            <a:spLocks noChangeArrowheads="1"/>
          </p:cNvSpPr>
          <p:nvPr userDrawn="1"/>
        </p:nvSpPr>
        <p:spPr bwMode="auto">
          <a:xfrm>
            <a:off x="7220310" y="6669088"/>
            <a:ext cx="192369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r>
              <a:rPr lang="en-GB" sz="800" dirty="0" smtClean="0">
                <a:solidFill>
                  <a:schemeClr val="bg1"/>
                </a:solidFill>
              </a:rPr>
              <a:t>April 27th</a:t>
            </a:r>
            <a:r>
              <a:rPr lang="en-GB" sz="800" baseline="0" dirty="0" smtClean="0">
                <a:solidFill>
                  <a:schemeClr val="bg1"/>
                </a:solidFill>
              </a:rPr>
              <a:t>, </a:t>
            </a:r>
            <a:r>
              <a:rPr lang="en-GB" sz="800" baseline="0" dirty="0" smtClean="0">
                <a:solidFill>
                  <a:schemeClr val="bg1"/>
                </a:solidFill>
              </a:rPr>
              <a:t>2017 </a:t>
            </a:r>
            <a:r>
              <a:rPr lang="en-GB" sz="800" dirty="0" smtClean="0">
                <a:solidFill>
                  <a:schemeClr val="bg1"/>
                </a:solidFill>
              </a:rPr>
              <a:t>| </a:t>
            </a:r>
            <a:r>
              <a:rPr lang="en-GB" sz="800" dirty="0" smtClean="0">
                <a:solidFill>
                  <a:schemeClr val="bg1"/>
                </a:solidFill>
              </a:rPr>
              <a:t>Troy</a:t>
            </a:r>
            <a:endParaRPr lang="en-GB" sz="8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 userDrawn="1"/>
        </p:nvSpPr>
        <p:spPr bwMode="auto">
          <a:xfrm>
            <a:off x="0" y="6663027"/>
            <a:ext cx="914399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800" b="1" dirty="0" smtClean="0">
                <a:solidFill>
                  <a:schemeClr val="bg1"/>
                </a:solidFill>
              </a:rPr>
              <a:t>Engineering Analysis &amp; Simulation in the Automotive Industry: Electrification &amp; Advanced Lightweighting Techniques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 userDrawn="1"/>
        </p:nvSpPr>
        <p:spPr bwMode="auto">
          <a:xfrm>
            <a:off x="31547" y="6648128"/>
            <a:ext cx="167081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GB" sz="800" dirty="0" smtClean="0">
                <a:solidFill>
                  <a:schemeClr val="bg1"/>
                </a:solidFill>
              </a:rPr>
              <a:t>nafems.org/americas</a:t>
            </a:r>
            <a:endParaRPr lang="en-GB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40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71530" y="2453855"/>
            <a:ext cx="8185607" cy="1470025"/>
          </a:xfrm>
        </p:spPr>
        <p:txBody>
          <a:bodyPr>
            <a:normAutofit/>
          </a:bodyPr>
          <a:lstStyle>
            <a:lvl1pPr algn="ctr">
              <a:defRPr sz="4000">
                <a:solidFill>
                  <a:srgbClr val="CF171E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 smtClean="0"/>
              <a:t>Thank You!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1531" y="4089672"/>
            <a:ext cx="8185606" cy="135457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contact details</a:t>
            </a:r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77820" y="6343132"/>
            <a:ext cx="874440" cy="365125"/>
          </a:xfrm>
        </p:spPr>
        <p:txBody>
          <a:bodyPr/>
          <a:lstStyle>
            <a:lvl1pPr algn="ctr">
              <a:defRPr/>
            </a:lvl1pPr>
          </a:lstStyle>
          <a:p>
            <a:fld id="{33E9EC35-AD31-4AB2-93A8-D6F93F11AE10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585" y="0"/>
            <a:ext cx="3324414" cy="989507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0" y="6669088"/>
            <a:ext cx="9144000" cy="188912"/>
          </a:xfrm>
          <a:prstGeom prst="rect">
            <a:avLst/>
          </a:prstGeom>
          <a:solidFill>
            <a:srgbClr val="CE16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TextBox 15"/>
          <p:cNvSpPr txBox="1">
            <a:spLocks noChangeArrowheads="1"/>
          </p:cNvSpPr>
          <p:nvPr userDrawn="1"/>
        </p:nvSpPr>
        <p:spPr bwMode="auto">
          <a:xfrm>
            <a:off x="7220310" y="6669088"/>
            <a:ext cx="192369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r>
              <a:rPr lang="en-GB" sz="800" dirty="0" smtClean="0">
                <a:solidFill>
                  <a:schemeClr val="bg1"/>
                </a:solidFill>
              </a:rPr>
              <a:t>April 27th</a:t>
            </a:r>
            <a:r>
              <a:rPr lang="en-GB" sz="800" baseline="0" dirty="0" smtClean="0">
                <a:solidFill>
                  <a:schemeClr val="bg1"/>
                </a:solidFill>
              </a:rPr>
              <a:t>, </a:t>
            </a:r>
            <a:r>
              <a:rPr lang="en-GB" sz="800" baseline="0" dirty="0" smtClean="0">
                <a:solidFill>
                  <a:schemeClr val="bg1"/>
                </a:solidFill>
              </a:rPr>
              <a:t>2017 </a:t>
            </a:r>
            <a:r>
              <a:rPr lang="en-GB" sz="800" dirty="0" smtClean="0">
                <a:solidFill>
                  <a:schemeClr val="bg1"/>
                </a:solidFill>
              </a:rPr>
              <a:t>| </a:t>
            </a:r>
            <a:r>
              <a:rPr lang="en-GB" sz="800" dirty="0" smtClean="0">
                <a:solidFill>
                  <a:schemeClr val="bg1"/>
                </a:solidFill>
              </a:rPr>
              <a:t>Troy</a:t>
            </a:r>
            <a:endParaRPr lang="en-GB" sz="8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 userDrawn="1"/>
        </p:nvSpPr>
        <p:spPr bwMode="auto">
          <a:xfrm>
            <a:off x="0" y="6663027"/>
            <a:ext cx="914399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800" b="1" dirty="0" smtClean="0">
                <a:solidFill>
                  <a:schemeClr val="bg1"/>
                </a:solidFill>
              </a:rPr>
              <a:t>Engineering Analysis &amp; Simulation in the Automotive Industry: Electrification &amp; Advanced Lightweighting Techniques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 userDrawn="1"/>
        </p:nvSpPr>
        <p:spPr bwMode="auto">
          <a:xfrm>
            <a:off x="31547" y="6648128"/>
            <a:ext cx="167081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GB" sz="800" dirty="0" smtClean="0">
                <a:solidFill>
                  <a:schemeClr val="bg1"/>
                </a:solidFill>
              </a:rPr>
              <a:t>nafems.org/americas</a:t>
            </a:r>
            <a:endParaRPr lang="en-GB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7690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15813-87DF-45B2-988B-88A548706598}" type="datetime1">
              <a:rPr lang="en-GB" smtClean="0"/>
              <a:t>03/03/2017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9EC35-AD31-4AB2-93A8-D6F93F11AE1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44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1" r:id="rId5"/>
    <p:sldLayoutId id="2147483654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lang="en-GB" sz="4400" b="1" kern="1200" dirty="0">
          <a:solidFill>
            <a:srgbClr val="CF171E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269288" y="6343650"/>
            <a:ext cx="874712" cy="365125"/>
          </a:xfrm>
        </p:spPr>
        <p:txBody>
          <a:bodyPr/>
          <a:lstStyle/>
          <a:p>
            <a:fld id="{33E9EC35-AD31-4AB2-93A8-D6F93F11AE10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6836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9EC35-AD31-4AB2-93A8-D6F93F11AE10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881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9EC35-AD31-4AB2-93A8-D6F93F11AE10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939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9EC35-AD31-4AB2-93A8-D6F93F11AE10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6337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9EC35-AD31-4AB2-93A8-D6F93F11AE10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4043516"/>
      </p:ext>
    </p:extLst>
  </p:cSld>
  <p:clrMapOvr>
    <a:masterClrMapping/>
  </p:clrMapOvr>
</p:sld>
</file>

<file path=ppt/theme/theme1.xml><?xml version="1.0" encoding="utf-8"?>
<a:theme xmlns:a="http://schemas.openxmlformats.org/drawingml/2006/main" name="NAFEMS 2013 PP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4865DC5B-1009-40C1-A3DE-08823FC03187}" vid="{5D539D25-213B-4BE5-89B8-5553DEF94F1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2930</TotalTime>
  <Words>8</Words>
  <Application>Microsoft Office PowerPoint</Application>
  <PresentationFormat>On-screen Show (4:3)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Century Gothic</vt:lpstr>
      <vt:lpstr>NAFEMS 2013 PPT THEME</vt:lpstr>
      <vt:lpstr>PowerPoint Presentation</vt:lpstr>
      <vt:lpstr>PowerPoint Presentation</vt:lpstr>
      <vt:lpstr>PowerPoint Presentation</vt:lpstr>
      <vt:lpstr>PowerPoint Presentation</vt:lpstr>
      <vt:lpstr>Thank You!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2016 NAFEMS Americas Conference</dc:subject>
  <dc:creator>Microsoft account</dc:creator>
  <cp:lastModifiedBy>Matthew Ladzinski</cp:lastModifiedBy>
  <cp:revision>52</cp:revision>
  <dcterms:created xsi:type="dcterms:W3CDTF">2015-03-13T14:40:09Z</dcterms:created>
  <dcterms:modified xsi:type="dcterms:W3CDTF">2017-03-03T16:29:21Z</dcterms:modified>
</cp:coreProperties>
</file>